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sldIdLst>
    <p:sldId id="257" r:id="rId2"/>
    <p:sldId id="263" r:id="rId3"/>
    <p:sldId id="258" r:id="rId4"/>
    <p:sldId id="259" r:id="rId5"/>
    <p:sldId id="262" r:id="rId6"/>
    <p:sldId id="264" r:id="rId7"/>
    <p:sldId id="271" r:id="rId8"/>
    <p:sldId id="267" r:id="rId9"/>
    <p:sldId id="272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8" y="13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1/2/2024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556994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53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14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318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33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512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30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1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13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22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97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1/2/2024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14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69" r:id="rId6"/>
    <p:sldLayoutId id="2147483765" r:id="rId7"/>
    <p:sldLayoutId id="2147483766" r:id="rId8"/>
    <p:sldLayoutId id="2147483767" r:id="rId9"/>
    <p:sldLayoutId id="2147483768" r:id="rId10"/>
    <p:sldLayoutId id="2147483770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2C84039B-8CF9-47CD-8F02-B1DBD5E75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8D8C7A8-9E05-4465-8B1B-577C9F1DB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7779221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B4A508-E7E0-B83C-AEAB-EA797BE95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999" y="747059"/>
            <a:ext cx="9510046" cy="2773808"/>
          </a:xfrm>
        </p:spPr>
        <p:txBody>
          <a:bodyPr>
            <a:normAutofit/>
          </a:bodyPr>
          <a:lstStyle/>
          <a:p>
            <a:pPr algn="l"/>
            <a:r>
              <a:rPr lang="en-US" sz="8000" dirty="0">
                <a:solidFill>
                  <a:srgbClr val="FF0000"/>
                </a:solidFill>
              </a:rPr>
              <a:t>California Jobs First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(CERF)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73516F-A40A-F83C-88AD-BB8D8E0C4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999" y="3955279"/>
            <a:ext cx="8911839" cy="1505483"/>
          </a:xfrm>
        </p:spPr>
        <p:txBody>
          <a:bodyPr>
            <a:normAutofit/>
          </a:bodyPr>
          <a:lstStyle/>
          <a:p>
            <a:pPr algn="l">
              <a:lnSpc>
                <a:spcPct val="95000"/>
              </a:lnSpc>
            </a:pPr>
            <a:r>
              <a:rPr lang="en-US" sz="2800" dirty="0"/>
              <a:t>Yuba-Sutter Subregional Roundtable</a:t>
            </a:r>
            <a:endParaRPr lang="en-US" dirty="0">
              <a:solidFill>
                <a:schemeClr val="bg1"/>
              </a:solidFill>
            </a:endParaRPr>
          </a:p>
          <a:p>
            <a:pPr algn="l">
              <a:lnSpc>
                <a:spcPct val="95000"/>
              </a:lnSpc>
            </a:pPr>
            <a:r>
              <a:rPr lang="en-US" dirty="0"/>
              <a:t>November 16, 2023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1398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B4A508-E7E0-B83C-AEAB-EA797BE95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3029" y="781370"/>
            <a:ext cx="4102609" cy="277685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Progress toward alignment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73516F-A40A-F83C-88AD-BB8D8E0C4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759" y="4261418"/>
            <a:ext cx="5349241" cy="29792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Promotes cultural events such as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dirty="0"/>
              <a:t>Bok Kai Festival, Taco Festival &amp; Sikh Festival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CD08BE-A41C-307B-B3BF-39F490746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397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860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B4A508-E7E0-B83C-AEAB-EA797BE95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8504"/>
            <a:ext cx="5838825" cy="3793482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</a:rPr>
              <a:t>Brainstorming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73516F-A40A-F83C-88AD-BB8D8E0C4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281" y="3114859"/>
            <a:ext cx="4215130" cy="2979236"/>
          </a:xfrm>
        </p:spPr>
        <p:txBody>
          <a:bodyPr>
            <a:normAutofit/>
          </a:bodyPr>
          <a:lstStyle/>
          <a:p>
            <a:pPr algn="l">
              <a:lnSpc>
                <a:spcPct val="95000"/>
              </a:lnSpc>
            </a:pPr>
            <a:r>
              <a:rPr lang="en-US" sz="2800" dirty="0"/>
              <a:t>Help develop questions for low-wage workers that would be helpful for your employee recruitment &amp; retention efforts</a:t>
            </a:r>
          </a:p>
        </p:txBody>
      </p:sp>
      <p:pic>
        <p:nvPicPr>
          <p:cNvPr id="5" name="Picture 4" descr="White arrows going to the red target">
            <a:extLst>
              <a:ext uri="{FF2B5EF4-FFF2-40B4-BE49-F238E27FC236}">
                <a16:creationId xmlns:a16="http://schemas.microsoft.com/office/drawing/2014/main" id="{EAE8BAF6-1471-204A-85A2-DB5D758AA5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399" r="-1" b="-1"/>
          <a:stretch/>
        </p:blipFill>
        <p:spPr>
          <a:xfrm>
            <a:off x="5349241" y="10"/>
            <a:ext cx="684275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995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2C84039B-8CF9-47CD-8F02-B1DBD5E75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8D8C7A8-9E05-4465-8B1B-577C9F1DB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7779221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B4A508-E7E0-B83C-AEAB-EA797BE95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747059"/>
            <a:ext cx="5989320" cy="2762904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FF0000"/>
                </a:solidFill>
              </a:rPr>
              <a:t>What is CERF?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73516F-A40A-F83C-88AD-BB8D8E0C4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509963"/>
            <a:ext cx="10424445" cy="1872953"/>
          </a:xfrm>
        </p:spPr>
        <p:txBody>
          <a:bodyPr>
            <a:normAutofit/>
          </a:bodyPr>
          <a:lstStyle/>
          <a:p>
            <a:pPr algn="l">
              <a:lnSpc>
                <a:spcPct val="95000"/>
              </a:lnSpc>
            </a:pPr>
            <a:r>
              <a:rPr lang="en-US" sz="2800" b="1" dirty="0">
                <a:effectLst/>
              </a:rPr>
              <a:t>Community Economic Resilience Fund</a:t>
            </a:r>
          </a:p>
          <a:p>
            <a:pPr algn="l">
              <a:lnSpc>
                <a:spcPct val="95000"/>
              </a:lnSpc>
            </a:pPr>
            <a:r>
              <a:rPr lang="en-US" sz="2000" b="0" i="0" dirty="0">
                <a:effectLst/>
                <a:latin typeface="Roboto" panose="02000000000000000000" pitchFamily="2" charset="0"/>
              </a:rPr>
              <a:t>CERF was created to promote a sustainable and equitable recovery from the economic distress of COVID-19 by supporting new plans and strategies to diversify local economies and develop sustainable industries that create high-quality, broadly accessible jobs for all Californians.</a:t>
            </a:r>
          </a:p>
          <a:p>
            <a:pPr algn="l">
              <a:lnSpc>
                <a:spcPct val="95000"/>
              </a:lnSpc>
            </a:pPr>
            <a:endParaRPr lang="en-US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81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20E33D0-A190-4F8A-9DB6-C531C95CA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B4A508-E7E0-B83C-AEAB-EA797BE95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407815"/>
            <a:ext cx="10668000" cy="10426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CERF Capital Region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1B29348-6FE0-09C8-5752-97DBCDB57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72636"/>
              </p:ext>
            </p:extLst>
          </p:nvPr>
        </p:nvGraphicFramePr>
        <p:xfrm>
          <a:off x="2117934" y="1929829"/>
          <a:ext cx="7956131" cy="3459815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4244997">
                  <a:extLst>
                    <a:ext uri="{9D8B030D-6E8A-4147-A177-3AD203B41FA5}">
                      <a16:colId xmlns:a16="http://schemas.microsoft.com/office/drawing/2014/main" val="2280469036"/>
                    </a:ext>
                  </a:extLst>
                </a:gridCol>
                <a:gridCol w="3711134">
                  <a:extLst>
                    <a:ext uri="{9D8B030D-6E8A-4147-A177-3AD203B41FA5}">
                      <a16:colId xmlns:a16="http://schemas.microsoft.com/office/drawing/2014/main" val="1332984778"/>
                    </a:ext>
                  </a:extLst>
                </a:gridCol>
              </a:tblGrid>
              <a:tr h="69196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cap="none" spc="0">
                          <a:solidFill>
                            <a:schemeClr val="tx1"/>
                          </a:solidFill>
                        </a:rPr>
                        <a:t>COUNTIES</a:t>
                      </a:r>
                    </a:p>
                  </a:txBody>
                  <a:tcPr marL="0" marR="91853" marT="36741" marB="27556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418506"/>
                  </a:ext>
                </a:extLst>
              </a:tr>
              <a:tr h="691963">
                <a:tc>
                  <a:txBody>
                    <a:bodyPr/>
                    <a:lstStyle/>
                    <a:p>
                      <a:r>
                        <a:rPr lang="en-US" sz="2000" cap="none" spc="0">
                          <a:solidFill>
                            <a:schemeClr val="tx1"/>
                          </a:solidFill>
                        </a:rPr>
                        <a:t>Colusa</a:t>
                      </a:r>
                    </a:p>
                  </a:txBody>
                  <a:tcPr marL="0" marR="91853" marT="36741" marB="2755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cap="none" spc="0">
                          <a:solidFill>
                            <a:schemeClr val="tx1"/>
                          </a:solidFill>
                        </a:rPr>
                        <a:t>El Dorado</a:t>
                      </a:r>
                    </a:p>
                  </a:txBody>
                  <a:tcPr marL="0" marR="91853" marT="36741" marB="2755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481987"/>
                  </a:ext>
                </a:extLst>
              </a:tr>
              <a:tr h="691963">
                <a:tc>
                  <a:txBody>
                    <a:bodyPr/>
                    <a:lstStyle/>
                    <a:p>
                      <a:r>
                        <a:rPr lang="en-US" sz="2000" cap="none" spc="0">
                          <a:solidFill>
                            <a:schemeClr val="tx1"/>
                          </a:solidFill>
                        </a:rPr>
                        <a:t>Nevada</a:t>
                      </a:r>
                    </a:p>
                  </a:txBody>
                  <a:tcPr marL="0" marR="91853" marT="36741" marB="2755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cap="none" spc="0">
                          <a:solidFill>
                            <a:schemeClr val="tx1"/>
                          </a:solidFill>
                        </a:rPr>
                        <a:t>Placer</a:t>
                      </a:r>
                    </a:p>
                  </a:txBody>
                  <a:tcPr marL="0" marR="91853" marT="36741" marB="2755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359202"/>
                  </a:ext>
                </a:extLst>
              </a:tr>
              <a:tr h="691963">
                <a:tc>
                  <a:txBody>
                    <a:bodyPr/>
                    <a:lstStyle/>
                    <a:p>
                      <a:r>
                        <a:rPr lang="en-US" sz="2000" cap="none" spc="0">
                          <a:solidFill>
                            <a:schemeClr val="tx1"/>
                          </a:solidFill>
                        </a:rPr>
                        <a:t>Sacramento</a:t>
                      </a:r>
                    </a:p>
                  </a:txBody>
                  <a:tcPr marL="0" marR="91853" marT="36741" marB="2755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cap="none" spc="0" dirty="0">
                          <a:solidFill>
                            <a:schemeClr val="tx1"/>
                          </a:solidFill>
                        </a:rPr>
                        <a:t>Sutter</a:t>
                      </a:r>
                    </a:p>
                  </a:txBody>
                  <a:tcPr marL="0" marR="91853" marT="36741" marB="2755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4652739"/>
                  </a:ext>
                </a:extLst>
              </a:tr>
              <a:tr h="691963">
                <a:tc>
                  <a:txBody>
                    <a:bodyPr/>
                    <a:lstStyle/>
                    <a:p>
                      <a:r>
                        <a:rPr lang="en-US" sz="2000" cap="none" spc="0">
                          <a:solidFill>
                            <a:schemeClr val="tx1"/>
                          </a:solidFill>
                        </a:rPr>
                        <a:t>Yolo</a:t>
                      </a:r>
                    </a:p>
                  </a:txBody>
                  <a:tcPr marL="0" marR="91853" marT="36741" marB="2755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cap="none" spc="0" dirty="0">
                          <a:solidFill>
                            <a:schemeClr val="tx1"/>
                          </a:solidFill>
                        </a:rPr>
                        <a:t>Yuba</a:t>
                      </a:r>
                    </a:p>
                  </a:txBody>
                  <a:tcPr marL="0" marR="91853" marT="36741" marB="27556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298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955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B4A508-E7E0-B83C-AEAB-EA797BE95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743804"/>
            <a:ext cx="4102609" cy="3793482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Objectives of CERF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73516F-A40A-F83C-88AD-BB8D8E0C4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3120" y="3695884"/>
            <a:ext cx="5425440" cy="2979236"/>
          </a:xfrm>
        </p:spPr>
        <p:txBody>
          <a:bodyPr>
            <a:normAutofit/>
          </a:bodyPr>
          <a:lstStyle/>
          <a:p>
            <a:pPr algn="l">
              <a:lnSpc>
                <a:spcPct val="95000"/>
              </a:lnSpc>
            </a:pPr>
            <a:r>
              <a:rPr lang="en-US" sz="2800" dirty="0"/>
              <a:t>High Quality Jobs</a:t>
            </a:r>
          </a:p>
          <a:p>
            <a:pPr algn="l">
              <a:lnSpc>
                <a:spcPct val="95000"/>
              </a:lnSpc>
            </a:pPr>
            <a:r>
              <a:rPr lang="en-US" sz="2800" dirty="0"/>
              <a:t>Equity Centered</a:t>
            </a:r>
          </a:p>
          <a:p>
            <a:pPr algn="l">
              <a:lnSpc>
                <a:spcPct val="95000"/>
              </a:lnSpc>
            </a:pPr>
            <a:r>
              <a:rPr lang="en-US" sz="2800" dirty="0"/>
              <a:t>Low Carbon Transition</a:t>
            </a:r>
          </a:p>
          <a:p>
            <a:pPr algn="l">
              <a:lnSpc>
                <a:spcPct val="95000"/>
              </a:lnSpc>
            </a:pPr>
            <a:r>
              <a:rPr lang="en-US" sz="2800" dirty="0"/>
              <a:t>Catalyze Investment</a:t>
            </a:r>
          </a:p>
        </p:txBody>
      </p:sp>
      <p:pic>
        <p:nvPicPr>
          <p:cNvPr id="5" name="Picture 4" descr="White arrows going to the red target">
            <a:extLst>
              <a:ext uri="{FF2B5EF4-FFF2-40B4-BE49-F238E27FC236}">
                <a16:creationId xmlns:a16="http://schemas.microsoft.com/office/drawing/2014/main" id="{EAE8BAF6-1471-204A-85A2-DB5D758AA5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399" r="-1" b="-1"/>
          <a:stretch/>
        </p:blipFill>
        <p:spPr>
          <a:xfrm>
            <a:off x="5349241" y="10"/>
            <a:ext cx="684275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233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B4A508-E7E0-B83C-AEAB-EA797BE95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3029" y="781370"/>
            <a:ext cx="4102609" cy="277685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Align with YS CEDS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73516F-A40A-F83C-88AD-BB8D8E0C4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39712" y="3718493"/>
            <a:ext cx="5349241" cy="2979236"/>
          </a:xfrm>
        </p:spPr>
        <p:txBody>
          <a:bodyPr>
            <a:normAutofit/>
          </a:bodyPr>
          <a:lstStyle/>
          <a:p>
            <a:r>
              <a:rPr lang="en-US" sz="2800" dirty="0"/>
              <a:t>GOAL 2 </a:t>
            </a:r>
          </a:p>
          <a:p>
            <a:r>
              <a:rPr lang="en-US" sz="2800" b="1" dirty="0"/>
              <a:t>DEVELOP, RETAIN AND ATTRACT TALENT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CD08BE-A41C-307B-B3BF-39F490746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397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604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BC086B1-6465-4129-A7B8-61553933BD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CD08BE-A41C-307B-B3BF-39F4907461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332" r="-1" b="33558"/>
          <a:stretch/>
        </p:blipFill>
        <p:spPr>
          <a:xfrm>
            <a:off x="23" y="0"/>
            <a:ext cx="12191977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3F6CEB52-D98E-4943-B072-F83075F099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0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B4A508-E7E0-B83C-AEAB-EA797BE95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" y="330499"/>
            <a:ext cx="12191977" cy="2626345"/>
          </a:xfrm>
        </p:spPr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5000"/>
              </a:lnSpc>
              <a:spcBef>
                <a:spcPts val="900"/>
              </a:spcBef>
              <a:spcAft>
                <a:spcPts val="0"/>
              </a:spcAft>
              <a:buClr>
                <a:srgbClr val="FA2481"/>
              </a:buClr>
              <a:buSzTx/>
              <a:buFont typeface="Avenir Next LT Pro" panose="020B0504020202020204" pitchFamily="34" charset="0"/>
              <a:buNone/>
              <a:tabLst/>
              <a:defRPr/>
            </a:pPr>
            <a:r>
              <a:rPr lang="en-US" dirty="0">
                <a:solidFill>
                  <a:srgbClr val="FF0000"/>
                </a:solidFill>
              </a:rPr>
              <a:t>Align with YS CEDS</a:t>
            </a:r>
            <a:br>
              <a:rPr lang="en-US" dirty="0">
                <a:solidFill>
                  <a:srgbClr val="FF0000"/>
                </a:solidFill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TACTIC 2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– IMPROVE UNDERSTANDING OF ALL ETHNIC CULTURES THAT LIVE AND WORK WITHIN OR VISIT THE REGION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73516F-A40A-F83C-88AD-BB8D8E0C4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392" y="4781359"/>
            <a:ext cx="11002709" cy="2821536"/>
          </a:xfrm>
        </p:spPr>
        <p:txBody>
          <a:bodyPr>
            <a:normAutofit/>
          </a:bodyPr>
          <a:lstStyle/>
          <a:p>
            <a:r>
              <a:rPr lang="en-US" sz="2000" dirty="0"/>
              <a:t>Promote a diverse workforce by attracting talent and creating a more inclusive environment</a:t>
            </a:r>
          </a:p>
          <a:p>
            <a:r>
              <a:rPr lang="en-US" sz="2000" dirty="0"/>
              <a:t>Support and encourage the formation and expansion of multi-national cultural groups, networks, organizations and schools</a:t>
            </a:r>
          </a:p>
          <a:p>
            <a:r>
              <a:rPr lang="en-US" sz="2000" dirty="0"/>
              <a:t>Create materials that explain how cultural outreach and inclusion can benefit businesses within the region</a:t>
            </a:r>
          </a:p>
          <a:p>
            <a:pPr algn="l"/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305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B4A508-E7E0-B83C-AEAB-EA797BE95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305654"/>
            <a:ext cx="4587241" cy="3793482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</a:rPr>
              <a:t>Progress toward alignment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73516F-A40A-F83C-88AD-BB8D8E0C4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45" y="3768578"/>
            <a:ext cx="4215130" cy="29792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Website update to include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dirty="0"/>
              <a:t>English, Spanish &amp; Punjabi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dirty="0"/>
              <a:t>translation</a:t>
            </a:r>
            <a:endParaRPr lang="en-US" sz="2000" b="1" dirty="0"/>
          </a:p>
        </p:txBody>
      </p:sp>
      <p:pic>
        <p:nvPicPr>
          <p:cNvPr id="5" name="Picture 4" descr="White arrows going to the red target">
            <a:extLst>
              <a:ext uri="{FF2B5EF4-FFF2-40B4-BE49-F238E27FC236}">
                <a16:creationId xmlns:a16="http://schemas.microsoft.com/office/drawing/2014/main" id="{EAE8BAF6-1471-204A-85A2-DB5D758AA5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399" r="-1" b="-1"/>
          <a:stretch/>
        </p:blipFill>
        <p:spPr>
          <a:xfrm>
            <a:off x="5349241" y="10"/>
            <a:ext cx="684275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638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B4A508-E7E0-B83C-AEAB-EA797BE95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3029" y="781370"/>
            <a:ext cx="4102609" cy="277685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Progress toward alignment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73516F-A40A-F83C-88AD-BB8D8E0C4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759" y="4261418"/>
            <a:ext cx="5349241" cy="29792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Social media campaign to promote programs, trainings &amp; events in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dirty="0"/>
              <a:t>English, Spanish &amp; Punjabi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CD08BE-A41C-307B-B3BF-39F490746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397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606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B4A508-E7E0-B83C-AEAB-EA797BE95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305654"/>
            <a:ext cx="4587241" cy="3793482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</a:rPr>
              <a:t>Progress toward alignment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73516F-A40A-F83C-88AD-BB8D8E0C4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245" y="3768578"/>
            <a:ext cx="4215130" cy="29792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Converted print collateral for programs, trainings &amp; events to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dirty="0"/>
              <a:t>Spanish &amp; Punjabi</a:t>
            </a:r>
          </a:p>
        </p:txBody>
      </p:sp>
      <p:pic>
        <p:nvPicPr>
          <p:cNvPr id="5" name="Picture 4" descr="White arrows going to the red target">
            <a:extLst>
              <a:ext uri="{FF2B5EF4-FFF2-40B4-BE49-F238E27FC236}">
                <a16:creationId xmlns:a16="http://schemas.microsoft.com/office/drawing/2014/main" id="{EAE8BAF6-1471-204A-85A2-DB5D758AA5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399" r="-1" b="-1"/>
          <a:stretch/>
        </p:blipFill>
        <p:spPr>
          <a:xfrm>
            <a:off x="5349241" y="10"/>
            <a:ext cx="684275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912219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Prismatic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42B3BD"/>
      </a:accent1>
      <a:accent2>
        <a:srgbClr val="51B851"/>
      </a:accent2>
      <a:accent3>
        <a:srgbClr val="B5A603"/>
      </a:accent3>
      <a:accent4>
        <a:srgbClr val="F58505"/>
      </a:accent4>
      <a:accent5>
        <a:srgbClr val="FA2481"/>
      </a:accent5>
      <a:accent6>
        <a:srgbClr val="9CA2AB"/>
      </a:accent6>
      <a:hlink>
        <a:srgbClr val="FA2481"/>
      </a:hlink>
      <a:folHlink>
        <a:srgbClr val="57618E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3906</TotalTime>
  <Words>253</Words>
  <Application>Microsoft Office PowerPoint</Application>
  <PresentationFormat>Widescreen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Aharoni</vt:lpstr>
      <vt:lpstr>Arial</vt:lpstr>
      <vt:lpstr>Avenir Next LT Pro</vt:lpstr>
      <vt:lpstr>Roboto</vt:lpstr>
      <vt:lpstr>PrismaticVTI</vt:lpstr>
      <vt:lpstr>California Jobs First  (CERF) </vt:lpstr>
      <vt:lpstr>What is CERF?</vt:lpstr>
      <vt:lpstr>CERF Capital Region</vt:lpstr>
      <vt:lpstr>Objectives of CERF</vt:lpstr>
      <vt:lpstr>Align with YS CEDS</vt:lpstr>
      <vt:lpstr>Align with YS CEDS TACTIC 2 – IMPROVE UNDERSTANDING OF ALL ETHNIC CULTURES THAT LIVE AND WORK WITHIN OR VISIT THE REGION </vt:lpstr>
      <vt:lpstr>Progress toward alignment</vt:lpstr>
      <vt:lpstr>Progress toward alignment</vt:lpstr>
      <vt:lpstr>Progress toward alignment</vt:lpstr>
      <vt:lpstr>Progress toward alignment</vt:lpstr>
      <vt:lpstr>Brainstorming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Jobs First (CERF)</dc:title>
  <dc:creator>Brynda Stranix</dc:creator>
  <cp:lastModifiedBy>Brynda Stranix</cp:lastModifiedBy>
  <cp:revision>5</cp:revision>
  <dcterms:created xsi:type="dcterms:W3CDTF">2023-11-14T23:13:03Z</dcterms:created>
  <dcterms:modified xsi:type="dcterms:W3CDTF">2024-01-02T22:40:51Z</dcterms:modified>
</cp:coreProperties>
</file>